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1" r:id="rId5"/>
    <p:sldId id="332" r:id="rId6"/>
    <p:sldId id="333" r:id="rId7"/>
    <p:sldId id="304" r:id="rId8"/>
    <p:sldId id="307" r:id="rId9"/>
    <p:sldId id="310" r:id="rId10"/>
    <p:sldId id="313" r:id="rId11"/>
    <p:sldId id="335" r:id="rId12"/>
    <p:sldId id="339" r:id="rId13"/>
    <p:sldId id="320" r:id="rId14"/>
    <p:sldId id="340" r:id="rId15"/>
    <p:sldId id="334" r:id="rId16"/>
    <p:sldId id="341" r:id="rId17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ter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0" autoAdjust="0"/>
    <p:restoredTop sz="86391" autoAdjust="0"/>
  </p:normalViewPr>
  <p:slideViewPr>
    <p:cSldViewPr>
      <p:cViewPr varScale="1">
        <p:scale>
          <a:sx n="113" d="100"/>
          <a:sy n="113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3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notesViewPr>
    <p:cSldViewPr>
      <p:cViewPr>
        <p:scale>
          <a:sx n="81" d="100"/>
          <a:sy n="81" d="100"/>
        </p:scale>
        <p:origin x="-2298" y="19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89224-F215-4FB2-A809-A48C326D57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4C717B1-CD52-41D6-BD88-E979ABD50735}">
      <dgm:prSet phldrT="[Tekst]"/>
      <dgm:spPr/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Promoting leadership for institutional change</a:t>
          </a:r>
          <a:endParaRPr lang="nl-NL" dirty="0">
            <a:solidFill>
              <a:schemeClr val="bg1"/>
            </a:solidFill>
          </a:endParaRPr>
        </a:p>
      </dgm:t>
    </dgm:pt>
    <dgm:pt modelId="{00D574E9-CD67-4D61-81C4-0AAE7640B6A2}" type="parTrans" cxnId="{D1CC1D53-4873-409C-9FAB-8A9921E8A9FF}">
      <dgm:prSet/>
      <dgm:spPr/>
      <dgm:t>
        <a:bodyPr/>
        <a:lstStyle/>
        <a:p>
          <a:endParaRPr lang="nl-NL"/>
        </a:p>
      </dgm:t>
    </dgm:pt>
    <dgm:pt modelId="{DDFDB477-6054-4221-BEBD-66D299078C06}" type="sibTrans" cxnId="{D1CC1D53-4873-409C-9FAB-8A9921E8A9FF}">
      <dgm:prSet/>
      <dgm:spPr/>
      <dgm:t>
        <a:bodyPr/>
        <a:lstStyle/>
        <a:p>
          <a:endParaRPr lang="nl-NL"/>
        </a:p>
      </dgm:t>
    </dgm:pt>
    <dgm:pt modelId="{38B30C6E-DC04-4EFF-91D7-6E9245748950}">
      <dgm:prSet/>
      <dgm:spPr/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Learning technology tools, systems and services</a:t>
          </a:r>
        </a:p>
      </dgm:t>
    </dgm:pt>
    <dgm:pt modelId="{E3FF3A83-BED8-44F7-96BA-95BA08EACC3C}" type="parTrans" cxnId="{18611CE6-E20C-4FFA-8AB1-FD2CA42325DE}">
      <dgm:prSet/>
      <dgm:spPr/>
      <dgm:t>
        <a:bodyPr/>
        <a:lstStyle/>
        <a:p>
          <a:endParaRPr lang="nl-NL"/>
        </a:p>
      </dgm:t>
    </dgm:pt>
    <dgm:pt modelId="{DB3EE5BA-9E08-474C-937B-ADB947FD678B}" type="sibTrans" cxnId="{18611CE6-E20C-4FFA-8AB1-FD2CA42325DE}">
      <dgm:prSet/>
      <dgm:spPr/>
      <dgm:t>
        <a:bodyPr/>
        <a:lstStyle/>
        <a:p>
          <a:endParaRPr lang="nl-NL"/>
        </a:p>
      </dgm:t>
    </dgm:pt>
    <dgm:pt modelId="{89585702-F626-475A-8349-FA4C53626173}">
      <dgm:prSet/>
      <dgm:spPr/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Professional development of teachers</a:t>
          </a:r>
        </a:p>
      </dgm:t>
    </dgm:pt>
    <dgm:pt modelId="{3E28F9CE-837A-4CB7-81D4-59DBFE3D1243}" type="parTrans" cxnId="{B1B7D660-4E4F-4D60-BF87-27A119BF47C7}">
      <dgm:prSet/>
      <dgm:spPr/>
      <dgm:t>
        <a:bodyPr/>
        <a:lstStyle/>
        <a:p>
          <a:endParaRPr lang="nl-NL"/>
        </a:p>
      </dgm:t>
    </dgm:pt>
    <dgm:pt modelId="{F29F883A-0BBD-4F11-8314-4500E087AA17}" type="sibTrans" cxnId="{B1B7D660-4E4F-4D60-BF87-27A119BF47C7}">
      <dgm:prSet/>
      <dgm:spPr/>
      <dgm:t>
        <a:bodyPr/>
        <a:lstStyle/>
        <a:p>
          <a:endParaRPr lang="nl-NL"/>
        </a:p>
      </dgm:t>
    </dgm:pt>
    <dgm:pt modelId="{75390CCD-BF0E-45B7-966B-40C9BB5E7CE5}">
      <dgm:prSet/>
      <dgm:spPr/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Communities of practice</a:t>
          </a:r>
        </a:p>
      </dgm:t>
    </dgm:pt>
    <dgm:pt modelId="{9CA828C3-52FD-46E0-8E66-1784CFE70EEF}" type="parTrans" cxnId="{3C8C53F2-FEE7-4A07-AD3C-A118AAF92B6D}">
      <dgm:prSet/>
      <dgm:spPr/>
      <dgm:t>
        <a:bodyPr/>
        <a:lstStyle/>
        <a:p>
          <a:endParaRPr lang="nl-NL"/>
        </a:p>
      </dgm:t>
    </dgm:pt>
    <dgm:pt modelId="{EC5A7DF3-6B50-4F34-9812-FDC431225B80}" type="sibTrans" cxnId="{3C8C53F2-FEE7-4A07-AD3C-A118AAF92B6D}">
      <dgm:prSet/>
      <dgm:spPr/>
      <dgm:t>
        <a:bodyPr/>
        <a:lstStyle/>
        <a:p>
          <a:endParaRPr lang="nl-NL"/>
        </a:p>
      </dgm:t>
    </dgm:pt>
    <dgm:pt modelId="{1CD9CF43-974A-459F-8220-60F39E44BB86}">
      <dgm:prSet/>
      <dgm:spPr/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The development of shareable resources</a:t>
          </a:r>
        </a:p>
      </dgm:t>
    </dgm:pt>
    <dgm:pt modelId="{9C7AB7DE-AAFE-4F97-A310-3DF4BC619972}" type="parTrans" cxnId="{E4F46291-E6D5-46F5-BBBB-8B041A6B493F}">
      <dgm:prSet/>
      <dgm:spPr/>
      <dgm:t>
        <a:bodyPr/>
        <a:lstStyle/>
        <a:p>
          <a:endParaRPr lang="nl-NL"/>
        </a:p>
      </dgm:t>
    </dgm:pt>
    <dgm:pt modelId="{41052360-B1E3-45BC-975E-1027A977E8C7}" type="sibTrans" cxnId="{E4F46291-E6D5-46F5-BBBB-8B041A6B493F}">
      <dgm:prSet/>
      <dgm:spPr/>
      <dgm:t>
        <a:bodyPr/>
        <a:lstStyle/>
        <a:p>
          <a:endParaRPr lang="nl-NL"/>
        </a:p>
      </dgm:t>
    </dgm:pt>
    <dgm:pt modelId="{72E18595-16A0-4327-BEBB-D198A15297BE}">
      <dgm:prSet/>
      <dgm:spPr/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The support of evaluation and research evidence</a:t>
          </a:r>
          <a:endParaRPr lang="en-US" dirty="0">
            <a:solidFill>
              <a:schemeClr val="bg1"/>
            </a:solidFill>
          </a:endParaRPr>
        </a:p>
      </dgm:t>
    </dgm:pt>
    <dgm:pt modelId="{F9808548-C140-49DA-938F-F40336DAB19B}" type="parTrans" cxnId="{6AA0FDBD-201F-48DD-8EC1-6CFA908E8E48}">
      <dgm:prSet/>
      <dgm:spPr/>
      <dgm:t>
        <a:bodyPr/>
        <a:lstStyle/>
        <a:p>
          <a:endParaRPr lang="nl-NL"/>
        </a:p>
      </dgm:t>
    </dgm:pt>
    <dgm:pt modelId="{7D347999-8AD9-4E81-9633-13A8C2E4DD97}" type="sibTrans" cxnId="{6AA0FDBD-201F-48DD-8EC1-6CFA908E8E48}">
      <dgm:prSet/>
      <dgm:spPr/>
      <dgm:t>
        <a:bodyPr/>
        <a:lstStyle/>
        <a:p>
          <a:endParaRPr lang="nl-NL"/>
        </a:p>
      </dgm:t>
    </dgm:pt>
    <dgm:pt modelId="{A4F27495-B08F-4170-8139-3C7E2190D247}" type="pres">
      <dgm:prSet presAssocID="{A0789224-F215-4FB2-A809-A48C326D57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5BF3887-02A2-4955-9035-C8C4953AB6FF}" type="pres">
      <dgm:prSet presAssocID="{F4C717B1-CD52-41D6-BD88-E979ABD5073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A93E706-53E5-49C9-BD10-529FA7FDC8FD}" type="pres">
      <dgm:prSet presAssocID="{DDFDB477-6054-4221-BEBD-66D299078C06}" presName="spacer" presStyleCnt="0"/>
      <dgm:spPr/>
    </dgm:pt>
    <dgm:pt modelId="{624CCBB8-CA7E-44C8-A464-198A058F1DB2}" type="pres">
      <dgm:prSet presAssocID="{38B30C6E-DC04-4EFF-91D7-6E924574895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B76CD2-41B0-4911-AF30-209944524D14}" type="pres">
      <dgm:prSet presAssocID="{DB3EE5BA-9E08-474C-937B-ADB947FD678B}" presName="spacer" presStyleCnt="0"/>
      <dgm:spPr/>
    </dgm:pt>
    <dgm:pt modelId="{6DA96A5D-8BCE-4B10-8C88-36AEBF659AF6}" type="pres">
      <dgm:prSet presAssocID="{89585702-F626-475A-8349-FA4C5362617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A73E6B-045B-44E8-8B91-86DEA6FDAF65}" type="pres">
      <dgm:prSet presAssocID="{F29F883A-0BBD-4F11-8314-4500E087AA17}" presName="spacer" presStyleCnt="0"/>
      <dgm:spPr/>
    </dgm:pt>
    <dgm:pt modelId="{90670049-D5C4-4539-BD1D-FD84228C35A5}" type="pres">
      <dgm:prSet presAssocID="{75390CCD-BF0E-45B7-966B-40C9BB5E7CE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B2BEFE-3772-4EC5-BC05-B61A85F92659}" type="pres">
      <dgm:prSet presAssocID="{EC5A7DF3-6B50-4F34-9812-FDC431225B80}" presName="spacer" presStyleCnt="0"/>
      <dgm:spPr/>
    </dgm:pt>
    <dgm:pt modelId="{2C9BA836-D5AB-431F-96A8-6916ADC3CB4E}" type="pres">
      <dgm:prSet presAssocID="{1CD9CF43-974A-459F-8220-60F39E44BB8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4CBE5D-1B42-4C57-9E75-E84C51E9A587}" type="pres">
      <dgm:prSet presAssocID="{41052360-B1E3-45BC-975E-1027A977E8C7}" presName="spacer" presStyleCnt="0"/>
      <dgm:spPr/>
    </dgm:pt>
    <dgm:pt modelId="{5271BFF6-5A54-45D9-96D1-2C8A484573B9}" type="pres">
      <dgm:prSet presAssocID="{72E18595-16A0-4327-BEBB-D198A15297B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4F46291-E6D5-46F5-BBBB-8B041A6B493F}" srcId="{A0789224-F215-4FB2-A809-A48C326D5778}" destId="{1CD9CF43-974A-459F-8220-60F39E44BB86}" srcOrd="4" destOrd="0" parTransId="{9C7AB7DE-AAFE-4F97-A310-3DF4BC619972}" sibTransId="{41052360-B1E3-45BC-975E-1027A977E8C7}"/>
    <dgm:cxn modelId="{BF82E409-7874-4533-B384-8E03A4426DDE}" type="presOf" srcId="{72E18595-16A0-4327-BEBB-D198A15297BE}" destId="{5271BFF6-5A54-45D9-96D1-2C8A484573B9}" srcOrd="0" destOrd="0" presId="urn:microsoft.com/office/officeart/2005/8/layout/vList2"/>
    <dgm:cxn modelId="{218E178F-8872-40E9-8FA3-B3AE339D907E}" type="presOf" srcId="{89585702-F626-475A-8349-FA4C53626173}" destId="{6DA96A5D-8BCE-4B10-8C88-36AEBF659AF6}" srcOrd="0" destOrd="0" presId="urn:microsoft.com/office/officeart/2005/8/layout/vList2"/>
    <dgm:cxn modelId="{B1B7D660-4E4F-4D60-BF87-27A119BF47C7}" srcId="{A0789224-F215-4FB2-A809-A48C326D5778}" destId="{89585702-F626-475A-8349-FA4C53626173}" srcOrd="2" destOrd="0" parTransId="{3E28F9CE-837A-4CB7-81D4-59DBFE3D1243}" sibTransId="{F29F883A-0BBD-4F11-8314-4500E087AA17}"/>
    <dgm:cxn modelId="{D090745B-AC10-4465-8449-DFE8D9551482}" type="presOf" srcId="{A0789224-F215-4FB2-A809-A48C326D5778}" destId="{A4F27495-B08F-4170-8139-3C7E2190D247}" srcOrd="0" destOrd="0" presId="urn:microsoft.com/office/officeart/2005/8/layout/vList2"/>
    <dgm:cxn modelId="{18611CE6-E20C-4FFA-8AB1-FD2CA42325DE}" srcId="{A0789224-F215-4FB2-A809-A48C326D5778}" destId="{38B30C6E-DC04-4EFF-91D7-6E9245748950}" srcOrd="1" destOrd="0" parTransId="{E3FF3A83-BED8-44F7-96BA-95BA08EACC3C}" sibTransId="{DB3EE5BA-9E08-474C-937B-ADB947FD678B}"/>
    <dgm:cxn modelId="{3C8C53F2-FEE7-4A07-AD3C-A118AAF92B6D}" srcId="{A0789224-F215-4FB2-A809-A48C326D5778}" destId="{75390CCD-BF0E-45B7-966B-40C9BB5E7CE5}" srcOrd="3" destOrd="0" parTransId="{9CA828C3-52FD-46E0-8E66-1784CFE70EEF}" sibTransId="{EC5A7DF3-6B50-4F34-9812-FDC431225B80}"/>
    <dgm:cxn modelId="{E94F19D0-1000-4ACC-9652-864F287A78CC}" type="presOf" srcId="{38B30C6E-DC04-4EFF-91D7-6E9245748950}" destId="{624CCBB8-CA7E-44C8-A464-198A058F1DB2}" srcOrd="0" destOrd="0" presId="urn:microsoft.com/office/officeart/2005/8/layout/vList2"/>
    <dgm:cxn modelId="{D1CC1D53-4873-409C-9FAB-8A9921E8A9FF}" srcId="{A0789224-F215-4FB2-A809-A48C326D5778}" destId="{F4C717B1-CD52-41D6-BD88-E979ABD50735}" srcOrd="0" destOrd="0" parTransId="{00D574E9-CD67-4D61-81C4-0AAE7640B6A2}" sibTransId="{DDFDB477-6054-4221-BEBD-66D299078C06}"/>
    <dgm:cxn modelId="{D26BAFA9-E16B-4BEB-8625-B5887E2DDD6B}" type="presOf" srcId="{1CD9CF43-974A-459F-8220-60F39E44BB86}" destId="{2C9BA836-D5AB-431F-96A8-6916ADC3CB4E}" srcOrd="0" destOrd="0" presId="urn:microsoft.com/office/officeart/2005/8/layout/vList2"/>
    <dgm:cxn modelId="{5E06618B-F922-4A4D-855A-4BF593122021}" type="presOf" srcId="{F4C717B1-CD52-41D6-BD88-E979ABD50735}" destId="{55BF3887-02A2-4955-9035-C8C4953AB6FF}" srcOrd="0" destOrd="0" presId="urn:microsoft.com/office/officeart/2005/8/layout/vList2"/>
    <dgm:cxn modelId="{6AA0FDBD-201F-48DD-8EC1-6CFA908E8E48}" srcId="{A0789224-F215-4FB2-A809-A48C326D5778}" destId="{72E18595-16A0-4327-BEBB-D198A15297BE}" srcOrd="5" destOrd="0" parTransId="{F9808548-C140-49DA-938F-F40336DAB19B}" sibTransId="{7D347999-8AD9-4E81-9633-13A8C2E4DD97}"/>
    <dgm:cxn modelId="{E0AC23E2-E935-441A-9A29-D1C3B66EF761}" type="presOf" srcId="{75390CCD-BF0E-45B7-966B-40C9BB5E7CE5}" destId="{90670049-D5C4-4539-BD1D-FD84228C35A5}" srcOrd="0" destOrd="0" presId="urn:microsoft.com/office/officeart/2005/8/layout/vList2"/>
    <dgm:cxn modelId="{2C3A0851-4D32-4926-835D-D2C423C6B5BF}" type="presParOf" srcId="{A4F27495-B08F-4170-8139-3C7E2190D247}" destId="{55BF3887-02A2-4955-9035-C8C4953AB6FF}" srcOrd="0" destOrd="0" presId="urn:microsoft.com/office/officeart/2005/8/layout/vList2"/>
    <dgm:cxn modelId="{0571E9F6-974A-45A5-82CE-7BBD621E64C6}" type="presParOf" srcId="{A4F27495-B08F-4170-8139-3C7E2190D247}" destId="{FA93E706-53E5-49C9-BD10-529FA7FDC8FD}" srcOrd="1" destOrd="0" presId="urn:microsoft.com/office/officeart/2005/8/layout/vList2"/>
    <dgm:cxn modelId="{BEFE4347-F52C-4534-B5BD-078635D46775}" type="presParOf" srcId="{A4F27495-B08F-4170-8139-3C7E2190D247}" destId="{624CCBB8-CA7E-44C8-A464-198A058F1DB2}" srcOrd="2" destOrd="0" presId="urn:microsoft.com/office/officeart/2005/8/layout/vList2"/>
    <dgm:cxn modelId="{302AD4BA-103E-4087-BD14-F1040DE9F1DB}" type="presParOf" srcId="{A4F27495-B08F-4170-8139-3C7E2190D247}" destId="{DEB76CD2-41B0-4911-AF30-209944524D14}" srcOrd="3" destOrd="0" presId="urn:microsoft.com/office/officeart/2005/8/layout/vList2"/>
    <dgm:cxn modelId="{2D77DE60-3C1D-46E6-9BA6-7B51BE43CA37}" type="presParOf" srcId="{A4F27495-B08F-4170-8139-3C7E2190D247}" destId="{6DA96A5D-8BCE-4B10-8C88-36AEBF659AF6}" srcOrd="4" destOrd="0" presId="urn:microsoft.com/office/officeart/2005/8/layout/vList2"/>
    <dgm:cxn modelId="{5563D6F8-148B-42D8-94DC-8C8D626EDCE5}" type="presParOf" srcId="{A4F27495-B08F-4170-8139-3C7E2190D247}" destId="{89A73E6B-045B-44E8-8B91-86DEA6FDAF65}" srcOrd="5" destOrd="0" presId="urn:microsoft.com/office/officeart/2005/8/layout/vList2"/>
    <dgm:cxn modelId="{5B58FBFB-C4A1-488F-8D6D-C8F0895D4A27}" type="presParOf" srcId="{A4F27495-B08F-4170-8139-3C7E2190D247}" destId="{90670049-D5C4-4539-BD1D-FD84228C35A5}" srcOrd="6" destOrd="0" presId="urn:microsoft.com/office/officeart/2005/8/layout/vList2"/>
    <dgm:cxn modelId="{EDDEA155-6EE0-4033-BD30-89A9F19CE18C}" type="presParOf" srcId="{A4F27495-B08F-4170-8139-3C7E2190D247}" destId="{DBB2BEFE-3772-4EC5-BC05-B61A85F92659}" srcOrd="7" destOrd="0" presId="urn:microsoft.com/office/officeart/2005/8/layout/vList2"/>
    <dgm:cxn modelId="{9C471BBB-6BD7-4D66-9E50-563F461D15B3}" type="presParOf" srcId="{A4F27495-B08F-4170-8139-3C7E2190D247}" destId="{2C9BA836-D5AB-431F-96A8-6916ADC3CB4E}" srcOrd="8" destOrd="0" presId="urn:microsoft.com/office/officeart/2005/8/layout/vList2"/>
    <dgm:cxn modelId="{8FFF697F-4103-4DB6-BBA3-620DB5388B11}" type="presParOf" srcId="{A4F27495-B08F-4170-8139-3C7E2190D247}" destId="{334CBE5D-1B42-4C57-9E75-E84C51E9A587}" srcOrd="9" destOrd="0" presId="urn:microsoft.com/office/officeart/2005/8/layout/vList2"/>
    <dgm:cxn modelId="{9EB37D27-3727-4BE4-97EF-DF201C3BFB98}" type="presParOf" srcId="{A4F27495-B08F-4170-8139-3C7E2190D247}" destId="{5271BFF6-5A54-45D9-96D1-2C8A484573B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F3887-02A2-4955-9035-C8C4953AB6FF}">
      <dsp:nvSpPr>
        <dsp:cNvPr id="0" name=""/>
        <dsp:cNvSpPr/>
      </dsp:nvSpPr>
      <dsp:spPr>
        <a:xfrm>
          <a:off x="0" y="211434"/>
          <a:ext cx="60960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 smtClean="0">
              <a:solidFill>
                <a:schemeClr val="bg1"/>
              </a:solidFill>
            </a:rPr>
            <a:t>Promoting leadership for institutional change</a:t>
          </a:r>
          <a:endParaRPr lang="nl-NL" sz="2300" kern="1200" dirty="0">
            <a:solidFill>
              <a:schemeClr val="bg1"/>
            </a:solidFill>
          </a:endParaRPr>
        </a:p>
      </dsp:txBody>
      <dsp:txXfrm>
        <a:off x="26930" y="238364"/>
        <a:ext cx="6042140" cy="497795"/>
      </dsp:txXfrm>
    </dsp:sp>
    <dsp:sp modelId="{624CCBB8-CA7E-44C8-A464-198A058F1DB2}">
      <dsp:nvSpPr>
        <dsp:cNvPr id="0" name=""/>
        <dsp:cNvSpPr/>
      </dsp:nvSpPr>
      <dsp:spPr>
        <a:xfrm>
          <a:off x="0" y="829329"/>
          <a:ext cx="60960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 smtClean="0">
              <a:solidFill>
                <a:schemeClr val="bg1"/>
              </a:solidFill>
            </a:rPr>
            <a:t>Learning technology tools, systems and services</a:t>
          </a:r>
        </a:p>
      </dsp:txBody>
      <dsp:txXfrm>
        <a:off x="26930" y="856259"/>
        <a:ext cx="6042140" cy="497795"/>
      </dsp:txXfrm>
    </dsp:sp>
    <dsp:sp modelId="{6DA96A5D-8BCE-4B10-8C88-36AEBF659AF6}">
      <dsp:nvSpPr>
        <dsp:cNvPr id="0" name=""/>
        <dsp:cNvSpPr/>
      </dsp:nvSpPr>
      <dsp:spPr>
        <a:xfrm>
          <a:off x="0" y="1447224"/>
          <a:ext cx="60960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 smtClean="0">
              <a:solidFill>
                <a:schemeClr val="bg1"/>
              </a:solidFill>
            </a:rPr>
            <a:t>Professional development of teachers</a:t>
          </a:r>
        </a:p>
      </dsp:txBody>
      <dsp:txXfrm>
        <a:off x="26930" y="1474154"/>
        <a:ext cx="6042140" cy="497795"/>
      </dsp:txXfrm>
    </dsp:sp>
    <dsp:sp modelId="{90670049-D5C4-4539-BD1D-FD84228C35A5}">
      <dsp:nvSpPr>
        <dsp:cNvPr id="0" name=""/>
        <dsp:cNvSpPr/>
      </dsp:nvSpPr>
      <dsp:spPr>
        <a:xfrm>
          <a:off x="0" y="2065119"/>
          <a:ext cx="60960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 smtClean="0">
              <a:solidFill>
                <a:schemeClr val="bg1"/>
              </a:solidFill>
            </a:rPr>
            <a:t>Communities of practice</a:t>
          </a:r>
        </a:p>
      </dsp:txBody>
      <dsp:txXfrm>
        <a:off x="26930" y="2092049"/>
        <a:ext cx="6042140" cy="497795"/>
      </dsp:txXfrm>
    </dsp:sp>
    <dsp:sp modelId="{2C9BA836-D5AB-431F-96A8-6916ADC3CB4E}">
      <dsp:nvSpPr>
        <dsp:cNvPr id="0" name=""/>
        <dsp:cNvSpPr/>
      </dsp:nvSpPr>
      <dsp:spPr>
        <a:xfrm>
          <a:off x="0" y="2683014"/>
          <a:ext cx="60960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 smtClean="0">
              <a:solidFill>
                <a:schemeClr val="bg1"/>
              </a:solidFill>
            </a:rPr>
            <a:t>The development of shareable resources</a:t>
          </a:r>
        </a:p>
      </dsp:txBody>
      <dsp:txXfrm>
        <a:off x="26930" y="2709944"/>
        <a:ext cx="6042140" cy="497795"/>
      </dsp:txXfrm>
    </dsp:sp>
    <dsp:sp modelId="{5271BFF6-5A54-45D9-96D1-2C8A484573B9}">
      <dsp:nvSpPr>
        <dsp:cNvPr id="0" name=""/>
        <dsp:cNvSpPr/>
      </dsp:nvSpPr>
      <dsp:spPr>
        <a:xfrm>
          <a:off x="0" y="3300910"/>
          <a:ext cx="60960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 smtClean="0">
              <a:solidFill>
                <a:schemeClr val="bg1"/>
              </a:solidFill>
            </a:rPr>
            <a:t>The support of evaluation and research evidence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26930" y="3327840"/>
        <a:ext cx="60421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6967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40" y="0"/>
            <a:ext cx="2949786" cy="496967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0AC0DD93-F76D-45AF-BA9F-71FBEFFF18E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786" cy="49696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40" y="9440647"/>
            <a:ext cx="2949786" cy="49696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FA5A7F01-297C-48A7-9F12-85908EF2C39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162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6967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6967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C312C184-DD34-4B73-9717-410CF2B6CB7F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5" rIns="91410" bIns="457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1410" tIns="45705" rIns="91410" bIns="457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696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6" cy="49696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1E585962-C963-4EE8-993E-23D0F4541B4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47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3738" y="815975"/>
            <a:ext cx="5449887" cy="4089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4A16B-6CE5-4EFD-BB2E-74B0906EDCF3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sp>
        <p:nvSpPr>
          <p:cNvPr id="2" name="Tijdelijke aanduiding voor notiti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096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85962-C963-4EE8-993E-23D0F4541B4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00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27113" y="793750"/>
            <a:ext cx="4972050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85962-C963-4EE8-993E-23D0F4541B4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91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85962-C963-4EE8-993E-23D0F4541B4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3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85962-C963-4EE8-993E-23D0F4541B4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5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85962-C963-4EE8-993E-23D0F4541B4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81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85962-C963-4EE8-993E-23D0F4541B4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93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85962-C963-4EE8-993E-23D0F4541B4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616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85962-C963-4EE8-993E-23D0F4541B4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76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E7C-BC30-48AA-A26D-EF00C42D7A66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D40-B72C-4749-80C7-6D53ADB3468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17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E7C-BC30-48AA-A26D-EF00C42D7A66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D40-B72C-4749-80C7-6D53ADB3468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5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E7C-BC30-48AA-A26D-EF00C42D7A66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D40-B72C-4749-80C7-6D53ADB3468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01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E7C-BC30-48AA-A26D-EF00C42D7A66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D40-B72C-4749-80C7-6D53ADB3468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1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E7C-BC30-48AA-A26D-EF00C42D7A66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D40-B72C-4749-80C7-6D53ADB3468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7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E7C-BC30-48AA-A26D-EF00C42D7A66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D40-B72C-4749-80C7-6D53ADB3468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04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E7C-BC30-48AA-A26D-EF00C42D7A66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D40-B72C-4749-80C7-6D53ADB3468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E7C-BC30-48AA-A26D-EF00C42D7A66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D40-B72C-4749-80C7-6D53ADB3468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01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E7C-BC30-48AA-A26D-EF00C42D7A66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D40-B72C-4749-80C7-6D53ADB3468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01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E7C-BC30-48AA-A26D-EF00C42D7A66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D40-B72C-4749-80C7-6D53ADB3468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17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7E7C-BC30-48AA-A26D-EF00C42D7A66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D40-B72C-4749-80C7-6D53ADB3468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41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7E7C-BC30-48AA-A26D-EF00C42D7A66}" type="datetimeFigureOut">
              <a:rPr lang="en-GB" smtClean="0"/>
              <a:pPr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74D40-B72C-4749-80C7-6D53ADB3468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9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Subtítulo"/>
          <p:cNvSpPr>
            <a:spLocks noGrp="1"/>
          </p:cNvSpPr>
          <p:nvPr>
            <p:ph type="subTitle" idx="1"/>
          </p:nvPr>
        </p:nvSpPr>
        <p:spPr>
          <a:xfrm>
            <a:off x="1115616" y="2564904"/>
            <a:ext cx="6930177" cy="4032448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sz="3800" b="1" dirty="0" smtClean="0">
                <a:solidFill>
                  <a:schemeClr val="tx2"/>
                </a:solidFill>
              </a:rPr>
              <a:t>EADTU-EU SUMMIT</a:t>
            </a:r>
            <a:endParaRPr lang="en-US" sz="3800" b="1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3400" b="1" dirty="0" smtClean="0">
                <a:solidFill>
                  <a:schemeClr val="tx2"/>
                </a:solidFill>
              </a:rPr>
              <a:t>Brussels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3400" b="1" dirty="0" smtClean="0">
                <a:solidFill>
                  <a:schemeClr val="tx2"/>
                </a:solidFill>
              </a:rPr>
              <a:t>15</a:t>
            </a:r>
            <a:r>
              <a:rPr lang="en-US" sz="34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3400" b="1" dirty="0" smtClean="0">
                <a:solidFill>
                  <a:schemeClr val="tx2"/>
                </a:solidFill>
              </a:rPr>
              <a:t> April </a:t>
            </a:r>
            <a:r>
              <a:rPr lang="en-US" sz="3400" b="1" dirty="0">
                <a:solidFill>
                  <a:schemeClr val="tx2"/>
                </a:solidFill>
              </a:rPr>
              <a:t>2016</a:t>
            </a:r>
          </a:p>
          <a:p>
            <a:pPr lvl="1">
              <a:lnSpc>
                <a:spcPct val="150000"/>
              </a:lnSpc>
              <a:defRPr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defRPr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r">
              <a:lnSpc>
                <a:spcPct val="150000"/>
              </a:lnSpc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Drs. George Ubachs, Managing Director EADTU</a:t>
            </a:r>
          </a:p>
          <a:p>
            <a:pPr lvl="1" algn="r" eaLnBrk="1" hangingPunct="1">
              <a:lnSpc>
                <a:spcPct val="150000"/>
              </a:lnSpc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3199" y="6428642"/>
            <a:ext cx="379534" cy="365125"/>
          </a:xfrm>
        </p:spPr>
        <p:txBody>
          <a:bodyPr/>
          <a:lstStyle/>
          <a:p>
            <a:r>
              <a:rPr lang="en-GB" sz="1000" dirty="0"/>
              <a:t>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" b="32556"/>
          <a:stretch/>
        </p:blipFill>
        <p:spPr bwMode="auto">
          <a:xfrm>
            <a:off x="1043607" y="228614"/>
            <a:ext cx="7244343" cy="176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Exchange of </a:t>
            </a:r>
            <a:r>
              <a:rPr lang="en-GB" dirty="0" err="1" smtClean="0"/>
              <a:t>experties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Show-share-</a:t>
            </a:r>
            <a:r>
              <a:rPr lang="nl-NL" b="1" dirty="0" err="1"/>
              <a:t>generate</a:t>
            </a:r>
            <a:r>
              <a:rPr lang="nl-NL" b="1" dirty="0"/>
              <a:t> expertise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Sharing</a:t>
            </a:r>
            <a:r>
              <a:rPr lang="nl-NL" dirty="0"/>
              <a:t> expertise </a:t>
            </a:r>
            <a:r>
              <a:rPr lang="nl-NL" b="1" dirty="0" err="1"/>
              <a:t>within</a:t>
            </a:r>
            <a:r>
              <a:rPr lang="nl-NL" b="1" dirty="0"/>
              <a:t> the expert pools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In 2016 we start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sharing</a:t>
            </a:r>
            <a:r>
              <a:rPr lang="nl-NL" dirty="0" smtClean="0"/>
              <a:t> expertise in </a:t>
            </a:r>
            <a:r>
              <a:rPr lang="nl-NL" b="1" dirty="0" err="1"/>
              <a:t>W</a:t>
            </a:r>
            <a:r>
              <a:rPr lang="nl-NL" b="1" dirty="0" err="1" smtClean="0"/>
              <a:t>ebinars</a:t>
            </a:r>
            <a:r>
              <a:rPr lang="nl-NL" b="1" dirty="0"/>
              <a:t>,</a:t>
            </a:r>
            <a:r>
              <a:rPr lang="nl-NL" b="1" dirty="0" smtClean="0"/>
              <a:t> Master classes, hot-topic </a:t>
            </a:r>
            <a:r>
              <a:rPr lang="nl-NL" b="1" dirty="0" err="1" smtClean="0"/>
              <a:t>discussions</a:t>
            </a:r>
            <a:r>
              <a:rPr lang="nl-NL" b="1" dirty="0" smtClean="0"/>
              <a:t>, pilots and the </a:t>
            </a:r>
            <a:r>
              <a:rPr lang="nl-NL" b="1" dirty="0" err="1" smtClean="0"/>
              <a:t>Leadership</a:t>
            </a:r>
            <a:r>
              <a:rPr lang="nl-NL" b="1" dirty="0" smtClean="0"/>
              <a:t> Academy</a:t>
            </a:r>
          </a:p>
          <a:p>
            <a:endParaRPr lang="en-GB" dirty="0"/>
          </a:p>
        </p:txBody>
      </p:sp>
      <p:pic>
        <p:nvPicPr>
          <p:cNvPr id="4" name="Afbeeldi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15"/>
            <a:ext cx="232251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8256"/>
            <a:ext cx="13112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The Expert pools are invited to organise 3 of the below mentioned activities per year: </a:t>
            </a:r>
          </a:p>
          <a:p>
            <a:pPr marL="0" indent="0">
              <a:buNone/>
            </a:pPr>
            <a:r>
              <a:rPr lang="en-GB" sz="2200" dirty="0"/>
              <a:t>1. Hot topic round table discussion (panel discussion of max. 5 presenters starting with 5 minutes introduction, participant observers potentially the full EMPOWER experts group) </a:t>
            </a:r>
          </a:p>
          <a:p>
            <a:pPr marL="0" indent="0">
              <a:buNone/>
            </a:pPr>
            <a:r>
              <a:rPr lang="en-GB" sz="2200" dirty="0"/>
              <a:t>2. Webinar (presentation of expert from FOE, participant observers potentially the full EMPOWER experts group) </a:t>
            </a:r>
          </a:p>
          <a:p>
            <a:pPr marL="0" indent="0">
              <a:buNone/>
            </a:pPr>
            <a:r>
              <a:rPr lang="en-GB" sz="2200" dirty="0"/>
              <a:t>3. Master class </a:t>
            </a:r>
            <a:r>
              <a:rPr lang="en-GB" sz="2200" dirty="0" smtClean="0"/>
              <a:t>(series </a:t>
            </a:r>
            <a:r>
              <a:rPr lang="en-GB" sz="2200" dirty="0"/>
              <a:t>of) course-like/educational presentation(s), participant observers potentially the full EMPOWER experts group and the world) </a:t>
            </a:r>
          </a:p>
          <a:p>
            <a:pPr marL="0" indent="0">
              <a:buNone/>
            </a:pPr>
            <a:r>
              <a:rPr lang="en-GB" sz="2200" dirty="0"/>
              <a:t>4. Case study (experiences from practice from one or more presenters, participant observers potentially the full EMPOWER experts group) </a:t>
            </a:r>
          </a:p>
          <a:p>
            <a:endParaRPr lang="en-GB" dirty="0"/>
          </a:p>
        </p:txBody>
      </p:sp>
      <p:pic>
        <p:nvPicPr>
          <p:cNvPr id="4" name="Afbeeldi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15"/>
            <a:ext cx="232251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8256"/>
            <a:ext cx="13112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0"/>
            <a:ext cx="8080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Publication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EADTU’s</a:t>
            </a:r>
            <a:r>
              <a:rPr lang="nl-NL" dirty="0" smtClean="0"/>
              <a:t> EMPOWER </a:t>
            </a:r>
            <a:r>
              <a:rPr lang="nl-NL" dirty="0" err="1" smtClean="0"/>
              <a:t>advice</a:t>
            </a:r>
            <a:r>
              <a:rPr lang="nl-NL" dirty="0" smtClean="0"/>
              <a:t> paper on 12 </a:t>
            </a:r>
            <a:r>
              <a:rPr lang="nl-NL" dirty="0" err="1" smtClean="0"/>
              <a:t>fields</a:t>
            </a:r>
            <a:r>
              <a:rPr lang="nl-NL" dirty="0" smtClean="0"/>
              <a:t> of expertise in new modes of teaching  </a:t>
            </a:r>
            <a:endParaRPr lang="en-GB" dirty="0"/>
          </a:p>
        </p:txBody>
      </p:sp>
      <p:pic>
        <p:nvPicPr>
          <p:cNvPr id="4" name="Afbeeldi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15"/>
            <a:ext cx="232251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8256"/>
            <a:ext cx="13112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8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9891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nl-NL" altLang="en-US" sz="2000" dirty="0" err="1" smtClean="0">
                <a:ea typeface="ＭＳ Ｐゴシック" pitchFamily="34" charset="-128"/>
              </a:rPr>
              <a:t>Challenges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with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regard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to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b="1" dirty="0" smtClean="0">
                <a:ea typeface="ＭＳ Ｐゴシック" pitchFamily="34" charset="-128"/>
              </a:rPr>
              <a:t>excellence in teaching</a:t>
            </a:r>
          </a:p>
          <a:p>
            <a:pPr marL="0" indent="0">
              <a:buNone/>
              <a:defRPr/>
            </a:pPr>
            <a:r>
              <a:rPr lang="nl-NL" altLang="en-US" sz="2000" dirty="0" smtClean="0">
                <a:ea typeface="ＭＳ Ｐゴシック" pitchFamily="34" charset="-128"/>
              </a:rPr>
              <a:t>Large student </a:t>
            </a:r>
            <a:r>
              <a:rPr lang="nl-NL" altLang="en-US" sz="2000" dirty="0" err="1" smtClean="0">
                <a:ea typeface="ＭＳ Ｐゴシック" pitchFamily="34" charset="-128"/>
              </a:rPr>
              <a:t>numbers</a:t>
            </a:r>
            <a:r>
              <a:rPr lang="nl-NL" altLang="en-US" sz="2000" dirty="0" smtClean="0">
                <a:ea typeface="ＭＳ Ｐゴシック" pitchFamily="34" charset="-128"/>
              </a:rPr>
              <a:t> - low student </a:t>
            </a:r>
            <a:r>
              <a:rPr lang="nl-NL" altLang="en-US" sz="2000" dirty="0" err="1" smtClean="0">
                <a:ea typeface="ＭＳ Ｐゴシック" pitchFamily="34" charset="-128"/>
              </a:rPr>
              <a:t>staff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ratios</a:t>
            </a:r>
            <a:r>
              <a:rPr lang="nl-NL" altLang="en-US" sz="2000" dirty="0" smtClean="0">
                <a:ea typeface="ＭＳ Ｐゴシック" pitchFamily="34" charset="-128"/>
              </a:rPr>
              <a:t> /</a:t>
            </a:r>
            <a:r>
              <a:rPr lang="nl-NL" altLang="en-US" sz="2000" dirty="0" err="1" smtClean="0">
                <a:ea typeface="ＭＳ Ｐゴシック" pitchFamily="34" charset="-128"/>
              </a:rPr>
              <a:t>personalised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learning</a:t>
            </a:r>
            <a:endParaRPr lang="nl-NL" altLang="en-US" sz="20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nl-NL" altLang="en-US" sz="2000" dirty="0" err="1" smtClean="0">
                <a:ea typeface="ＭＳ Ｐゴシック" pitchFamily="34" charset="-128"/>
              </a:rPr>
              <a:t>Challenges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with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regard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to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b="1" dirty="0" err="1" smtClean="0">
                <a:ea typeface="ＭＳ Ｐゴシック" pitchFamily="34" charset="-128"/>
              </a:rPr>
              <a:t>education</a:t>
            </a:r>
            <a:r>
              <a:rPr lang="nl-NL" altLang="en-US" sz="2000" b="1" dirty="0" smtClean="0">
                <a:ea typeface="ＭＳ Ｐゴシック" pitchFamily="34" charset="-128"/>
              </a:rPr>
              <a:t> and </a:t>
            </a:r>
            <a:r>
              <a:rPr lang="nl-NL" altLang="en-US" sz="2000" b="1" dirty="0" err="1" smtClean="0">
                <a:ea typeface="ＭＳ Ｐゴシック" pitchFamily="34" charset="-128"/>
              </a:rPr>
              <a:t>innovation</a:t>
            </a:r>
            <a:endParaRPr lang="nl-NL" altLang="en-US" sz="2000" b="1" dirty="0" smtClean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r>
              <a:rPr lang="nl-NL" altLang="en-US" sz="2000" dirty="0">
                <a:ea typeface="ＭＳ Ｐゴシック" pitchFamily="34" charset="-128"/>
              </a:rPr>
              <a:t>R</a:t>
            </a:r>
            <a:r>
              <a:rPr lang="nl-NL" altLang="en-US" sz="2000" dirty="0" smtClean="0">
                <a:ea typeface="ＭＳ Ｐゴシック" pitchFamily="34" charset="-128"/>
              </a:rPr>
              <a:t>esearch and </a:t>
            </a:r>
            <a:r>
              <a:rPr lang="nl-NL" altLang="en-US" sz="2000" dirty="0" err="1" smtClean="0">
                <a:ea typeface="ＭＳ Ｐゴシック" pitchFamily="34" charset="-128"/>
              </a:rPr>
              <a:t>innovation</a:t>
            </a:r>
            <a:r>
              <a:rPr lang="nl-NL" altLang="en-US" sz="2000" dirty="0" smtClean="0">
                <a:ea typeface="ＭＳ Ｐゴシック" pitchFamily="34" charset="-128"/>
              </a:rPr>
              <a:t> - </a:t>
            </a:r>
            <a:r>
              <a:rPr lang="nl-NL" altLang="en-US" sz="2000" dirty="0" err="1" smtClean="0">
                <a:ea typeface="ＭＳ Ｐゴシック" pitchFamily="34" charset="-128"/>
              </a:rPr>
              <a:t>delivering</a:t>
            </a:r>
            <a:r>
              <a:rPr lang="nl-NL" altLang="en-US" sz="2000" dirty="0" smtClean="0">
                <a:ea typeface="ＭＳ Ｐゴシック" pitchFamily="34" charset="-128"/>
              </a:rPr>
              <a:t> high </a:t>
            </a:r>
            <a:r>
              <a:rPr lang="nl-NL" altLang="en-US" sz="2000" dirty="0" err="1" smtClean="0">
                <a:ea typeface="ＭＳ Ｐゴシック" pitchFamily="34" charset="-128"/>
              </a:rPr>
              <a:t>quality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education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by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involving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students</a:t>
            </a:r>
            <a:r>
              <a:rPr lang="nl-NL" altLang="en-US" sz="2000" dirty="0" smtClean="0">
                <a:ea typeface="ＭＳ Ｐゴシック" pitchFamily="34" charset="-128"/>
              </a:rPr>
              <a:t> in research</a:t>
            </a:r>
          </a:p>
          <a:p>
            <a:pPr>
              <a:defRPr/>
            </a:pPr>
            <a:r>
              <a:rPr lang="nl-NL" altLang="en-US" sz="2000" dirty="0" err="1" smtClean="0">
                <a:ea typeface="ＭＳ Ｐゴシック" pitchFamily="34" charset="-128"/>
              </a:rPr>
              <a:t>Challenges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with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regard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to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b="1" dirty="0" err="1" smtClean="0">
                <a:ea typeface="ＭＳ Ｐゴシック" pitchFamily="34" charset="-128"/>
              </a:rPr>
              <a:t>inclusiveness</a:t>
            </a:r>
            <a:endParaRPr lang="nl-NL" altLang="en-US" sz="2000" b="1" dirty="0" smtClean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r>
              <a:rPr lang="nl-NL" altLang="en-US" sz="2000" dirty="0" smtClean="0">
                <a:ea typeface="ＭＳ Ｐゴシック" pitchFamily="34" charset="-128"/>
              </a:rPr>
              <a:t>According </a:t>
            </a:r>
            <a:r>
              <a:rPr lang="nl-NL" altLang="en-US" sz="2000" dirty="0" err="1" smtClean="0">
                <a:ea typeface="ＭＳ Ｐゴシック" pitchFamily="34" charset="-128"/>
              </a:rPr>
              <a:t>to</a:t>
            </a:r>
            <a:r>
              <a:rPr lang="nl-NL" altLang="en-US" sz="2000" dirty="0" smtClean="0">
                <a:ea typeface="ＭＳ Ｐゴシック" pitchFamily="34" charset="-128"/>
              </a:rPr>
              <a:t> EU2020 goals </a:t>
            </a:r>
            <a:r>
              <a:rPr lang="nl-NL" altLang="en-US" sz="2000" dirty="0" err="1" smtClean="0">
                <a:ea typeface="ＭＳ Ｐゴシック" pitchFamily="34" charset="-128"/>
              </a:rPr>
              <a:t>education</a:t>
            </a:r>
            <a:r>
              <a:rPr lang="nl-NL" altLang="en-US" sz="2000" dirty="0" smtClean="0">
                <a:ea typeface="ＭＳ Ｐゴシック" pitchFamily="34" charset="-128"/>
              </a:rPr>
              <a:t> is </a:t>
            </a:r>
            <a:r>
              <a:rPr lang="nl-NL" altLang="en-US" sz="2000" dirty="0" err="1" smtClean="0">
                <a:ea typeface="ＭＳ Ｐゴシック" pitchFamily="34" charset="-128"/>
              </a:rPr>
              <a:t>not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exclusive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anymore</a:t>
            </a:r>
            <a:r>
              <a:rPr lang="nl-NL" altLang="en-US" sz="2000" dirty="0" smtClean="0">
                <a:ea typeface="ＭＳ Ｐゴシック" pitchFamily="34" charset="-128"/>
              </a:rPr>
              <a:t>. </a:t>
            </a:r>
          </a:p>
          <a:p>
            <a:pPr marL="0" indent="0">
              <a:buNone/>
              <a:defRPr/>
            </a:pPr>
            <a:r>
              <a:rPr lang="nl-NL" altLang="en-US" sz="2000" dirty="0" smtClean="0">
                <a:ea typeface="ＭＳ Ｐゴシック" pitchFamily="34" charset="-128"/>
              </a:rPr>
              <a:t>Making </a:t>
            </a:r>
            <a:r>
              <a:rPr lang="nl-NL" altLang="en-US" sz="2000" dirty="0" err="1" smtClean="0">
                <a:ea typeface="ＭＳ Ｐゴシック" pitchFamily="34" charset="-128"/>
              </a:rPr>
              <a:t>education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accessible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for</a:t>
            </a:r>
            <a:r>
              <a:rPr lang="nl-NL" altLang="en-US" sz="2000" dirty="0" smtClean="0">
                <a:ea typeface="ＭＳ Ｐゴシック" pitchFamily="34" charset="-128"/>
              </a:rPr>
              <a:t> </a:t>
            </a:r>
            <a:r>
              <a:rPr lang="nl-NL" altLang="en-US" sz="2000" dirty="0" err="1" smtClean="0">
                <a:ea typeface="ＭＳ Ｐゴシック" pitchFamily="34" charset="-128"/>
              </a:rPr>
              <a:t>many</a:t>
            </a:r>
            <a:r>
              <a:rPr lang="nl-NL" altLang="en-US" sz="2000" dirty="0" smtClean="0">
                <a:ea typeface="ＭＳ Ｐゴシック" pitchFamily="34" charset="-128"/>
              </a:rPr>
              <a:t> more </a:t>
            </a:r>
            <a:r>
              <a:rPr lang="nl-NL" altLang="en-US" sz="2000" dirty="0" err="1" smtClean="0">
                <a:ea typeface="ＭＳ Ｐゴシック" pitchFamily="34" charset="-128"/>
              </a:rPr>
              <a:t>students</a:t>
            </a:r>
            <a:r>
              <a:rPr lang="nl-NL" altLang="en-US" sz="2000" dirty="0" smtClean="0">
                <a:ea typeface="ＭＳ Ｐゴシック" pitchFamily="34" charset="-128"/>
              </a:rPr>
              <a:t>.</a:t>
            </a:r>
            <a:endParaRPr lang="nl-NL" altLang="en-US" sz="2000" dirty="0"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endParaRPr lang="nl-NL" altLang="en-US" sz="200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nl-NL" altLang="en-US" sz="2000" b="1" dirty="0" err="1" smtClean="0">
                <a:ea typeface="ＭＳ Ｐゴシック" pitchFamily="34" charset="-128"/>
              </a:rPr>
              <a:t>Solutions</a:t>
            </a:r>
            <a:r>
              <a:rPr lang="nl-NL" altLang="en-US" sz="2000" b="1" dirty="0" smtClean="0">
                <a:ea typeface="ＭＳ Ｐゴシック" pitchFamily="34" charset="-128"/>
              </a:rPr>
              <a:t> </a:t>
            </a:r>
            <a:r>
              <a:rPr lang="nl-NL" altLang="en-US" sz="2000" b="1" dirty="0" err="1" smtClean="0">
                <a:ea typeface="ＭＳ Ｐゴシック" pitchFamily="34" charset="-128"/>
              </a:rPr>
              <a:t>require</a:t>
            </a:r>
            <a:r>
              <a:rPr lang="nl-NL" altLang="en-US" sz="2000" b="1" dirty="0" smtClean="0">
                <a:ea typeface="ＭＳ Ｐゴシック" pitchFamily="34" charset="-128"/>
              </a:rPr>
              <a:t> </a:t>
            </a:r>
            <a:r>
              <a:rPr lang="nl-NL" altLang="en-US" sz="2000" b="1" dirty="0" err="1" smtClean="0">
                <a:ea typeface="ＭＳ Ｐゴシック" pitchFamily="34" charset="-128"/>
              </a:rPr>
              <a:t>rethinking</a:t>
            </a:r>
            <a:r>
              <a:rPr lang="nl-NL" altLang="en-US" sz="2000" b="1" dirty="0" smtClean="0">
                <a:ea typeface="ＭＳ Ｐゴシック" pitchFamily="34" charset="-128"/>
              </a:rPr>
              <a:t> and </a:t>
            </a:r>
            <a:r>
              <a:rPr lang="nl-NL" altLang="en-US" sz="2000" b="1" dirty="0" err="1" smtClean="0">
                <a:ea typeface="ＭＳ Ｐゴシック" pitchFamily="34" charset="-128"/>
              </a:rPr>
              <a:t>redesigning</a:t>
            </a:r>
            <a:r>
              <a:rPr lang="nl-NL" altLang="en-US" sz="2000" b="1" dirty="0" smtClean="0">
                <a:ea typeface="ＭＳ Ｐゴシック" pitchFamily="34" charset="-128"/>
              </a:rPr>
              <a:t> campus </a:t>
            </a:r>
            <a:r>
              <a:rPr lang="nl-NL" altLang="en-US" sz="2000" b="1" dirty="0" err="1" smtClean="0">
                <a:ea typeface="ＭＳ Ｐゴシック" pitchFamily="34" charset="-128"/>
              </a:rPr>
              <a:t>education</a:t>
            </a:r>
            <a:r>
              <a:rPr lang="nl-NL" altLang="en-US" sz="2000" b="1" dirty="0" smtClean="0">
                <a:ea typeface="ＭＳ Ｐゴシック" pitchFamily="34" charset="-128"/>
              </a:rPr>
              <a:t> -&gt; new modes of teaching </a:t>
            </a:r>
            <a:r>
              <a:rPr lang="nl-NL" altLang="en-US" sz="2000" b="1" dirty="0" err="1" smtClean="0">
                <a:ea typeface="ＭＳ Ｐゴシック" pitchFamily="34" charset="-128"/>
              </a:rPr>
              <a:t>and</a:t>
            </a:r>
            <a:r>
              <a:rPr lang="nl-NL" altLang="en-US" sz="2000" b="1" dirty="0" smtClean="0">
                <a:ea typeface="ＭＳ Ｐゴシック" pitchFamily="34" charset="-128"/>
              </a:rPr>
              <a:t> </a:t>
            </a:r>
            <a:r>
              <a:rPr lang="nl-NL" altLang="en-US" sz="2000" b="1" dirty="0" err="1" smtClean="0">
                <a:ea typeface="ＭＳ Ｐゴシック" pitchFamily="34" charset="-128"/>
              </a:rPr>
              <a:t>introducing</a:t>
            </a:r>
            <a:r>
              <a:rPr lang="nl-NL" altLang="en-US" sz="2000" b="1" dirty="0" smtClean="0">
                <a:ea typeface="ＭＳ Ｐゴシック" pitchFamily="34" charset="-128"/>
              </a:rPr>
              <a:t> </a:t>
            </a:r>
            <a:r>
              <a:rPr lang="nl-NL" altLang="en-US" sz="2000" b="1" dirty="0">
                <a:ea typeface="ＭＳ Ｐゴシック" pitchFamily="34" charset="-128"/>
              </a:rPr>
              <a:t>ICT </a:t>
            </a:r>
            <a:r>
              <a:rPr lang="nl-NL" altLang="en-US" sz="2000" b="1" dirty="0" err="1" smtClean="0">
                <a:ea typeface="ＭＳ Ｐゴシック" pitchFamily="34" charset="-128"/>
              </a:rPr>
              <a:t>based</a:t>
            </a:r>
            <a:r>
              <a:rPr lang="nl-NL" altLang="en-US" sz="2000" b="1" dirty="0" smtClean="0">
                <a:ea typeface="ＭＳ Ｐゴシック" pitchFamily="34" charset="-128"/>
              </a:rPr>
              <a:t> </a:t>
            </a:r>
            <a:r>
              <a:rPr lang="nl-NL" altLang="en-US" sz="2000" b="1" dirty="0" err="1" smtClean="0">
                <a:ea typeface="ＭＳ Ｐゴシック" pitchFamily="34" charset="-128"/>
              </a:rPr>
              <a:t>learning</a:t>
            </a:r>
            <a:endParaRPr lang="nl-NL" altLang="en-US" sz="2000" b="1" dirty="0" smtClean="0">
              <a:ea typeface="ＭＳ Ｐゴシック" pitchFamily="34" charset="-128"/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/>
          </p:nvPr>
        </p:nvSpPr>
        <p:spPr>
          <a:xfrm>
            <a:off x="1258888" y="692150"/>
            <a:ext cx="6265862" cy="725488"/>
          </a:xfrm>
        </p:spPr>
        <p:txBody>
          <a:bodyPr>
            <a:normAutofit fontScale="90000"/>
          </a:bodyPr>
          <a:lstStyle/>
          <a:p>
            <a:r>
              <a:rPr lang="nl-NL" altLang="en-US" smtClean="0"/>
              <a:t>Main challenges in Higher Education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43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Development of a vision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2800" u="sng" dirty="0"/>
              <a:t>Personalized teaching and learning </a:t>
            </a:r>
            <a:r>
              <a:rPr lang="en-US" sz="2800" dirty="0"/>
              <a:t>, putting the students with their ambitions and talents at the </a:t>
            </a:r>
            <a:r>
              <a:rPr lang="en-US" sz="2800" dirty="0" err="1"/>
              <a:t>centre</a:t>
            </a:r>
            <a:r>
              <a:rPr lang="en-US" sz="2800" dirty="0"/>
              <a:t>, with individual learning arrangements.  Learning tools and learning analytics with personalized feedback make this possible. </a:t>
            </a:r>
            <a:endParaRPr lang="nl-NL" sz="2800" dirty="0"/>
          </a:p>
          <a:p>
            <a:pPr lvl="0"/>
            <a:r>
              <a:rPr lang="en-US" sz="2800" u="sng" dirty="0"/>
              <a:t>Small scale and intensive education, looking for a balance between education for qualifications,  socialization and personal development</a:t>
            </a:r>
            <a:r>
              <a:rPr lang="en-US" sz="2800" dirty="0"/>
              <a:t>. All this together is </a:t>
            </a:r>
            <a:r>
              <a:rPr lang="en-US" sz="2800" dirty="0" err="1"/>
              <a:t>Bildung</a:t>
            </a:r>
            <a:r>
              <a:rPr lang="en-US" sz="2800" dirty="0"/>
              <a:t>.  Smaller scale is made possible by learning communities.</a:t>
            </a:r>
            <a:endParaRPr lang="nl-NL" sz="2800" dirty="0"/>
          </a:p>
          <a:p>
            <a:pPr lvl="0"/>
            <a:r>
              <a:rPr lang="en-US" sz="2800" u="sng" dirty="0"/>
              <a:t>Rich learning environments </a:t>
            </a:r>
            <a:r>
              <a:rPr lang="en-US" sz="2800" dirty="0"/>
              <a:t>relating to research and professional employment, involving the student</a:t>
            </a:r>
            <a:endParaRPr lang="nl-NL" sz="2800" dirty="0"/>
          </a:p>
          <a:p>
            <a:r>
              <a:rPr lang="en-GB" altLang="en-US" sz="2800" u="sng" dirty="0"/>
              <a:t>Openness</a:t>
            </a:r>
            <a:r>
              <a:rPr lang="en-GB" altLang="en-US" sz="2800" dirty="0"/>
              <a:t> to learners through f</a:t>
            </a:r>
            <a:r>
              <a:rPr lang="en-GB" altLang="en-US" sz="2800" u="sng" dirty="0"/>
              <a:t>lexible</a:t>
            </a:r>
            <a:r>
              <a:rPr lang="en-GB" altLang="en-US" sz="2800" dirty="0"/>
              <a:t>, </a:t>
            </a:r>
            <a:r>
              <a:rPr lang="en-GB" altLang="en-US" sz="2800" u="sng" dirty="0"/>
              <a:t>inclusiv</a:t>
            </a:r>
            <a:r>
              <a:rPr lang="en-GB" altLang="en-US" sz="2800" dirty="0"/>
              <a:t>e structures and methods that take higher education to </a:t>
            </a:r>
            <a:r>
              <a:rPr lang="en-GB" altLang="en-US" sz="2800" u="sng" dirty="0"/>
              <a:t>students when and where they need it</a:t>
            </a:r>
            <a:r>
              <a:rPr lang="en-GB" altLang="en-US" sz="2800" dirty="0"/>
              <a:t>. Education is not exclusive. More than 50 pct. Of an age cohort follows a form of higher education</a:t>
            </a:r>
          </a:p>
          <a:p>
            <a:r>
              <a:rPr lang="en-GB" altLang="en-US" sz="2800" u="sng" dirty="0"/>
              <a:t>networked education and mobility</a:t>
            </a:r>
            <a:r>
              <a:rPr lang="en-GB" altLang="en-US" sz="2800" dirty="0"/>
              <a:t>, where students can learn across national, </a:t>
            </a:r>
            <a:r>
              <a:rPr lang="en-GB" altLang="en-US" sz="2800" dirty="0" err="1"/>
              <a:t>sectoral</a:t>
            </a:r>
            <a:r>
              <a:rPr lang="en-GB" altLang="en-US" sz="2800" dirty="0"/>
              <a:t> and institutional boundaries.</a:t>
            </a:r>
          </a:p>
          <a:p>
            <a:pPr lvl="0"/>
            <a:r>
              <a:rPr lang="en-US" sz="2800" dirty="0"/>
              <a:t>Enhancing staff quality in the framework of systemic change</a:t>
            </a:r>
            <a:endParaRPr lang="nl-NL" sz="2800" dirty="0"/>
          </a:p>
          <a:p>
            <a:pPr marL="0" indent="0">
              <a:buNone/>
            </a:pPr>
            <a:endParaRPr lang="en-GB" altLang="en-US" sz="2800" dirty="0"/>
          </a:p>
          <a:p>
            <a:endParaRPr lang="en-GB" altLang="en-US" sz="1050" dirty="0"/>
          </a:p>
        </p:txBody>
      </p:sp>
      <p:pic>
        <p:nvPicPr>
          <p:cNvPr id="4" name="Picture 2" descr="E:\Voor George\Pictures\flipped-math-tab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64088"/>
            <a:ext cx="2987824" cy="14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544513" y="476250"/>
            <a:ext cx="8229600" cy="1143000"/>
          </a:xfrm>
        </p:spPr>
        <p:txBody>
          <a:bodyPr/>
          <a:lstStyle/>
          <a:p>
            <a:r>
              <a:rPr lang="nl-NL" altLang="en-US" sz="3600" dirty="0" smtClean="0">
                <a:ea typeface="ＭＳ Ｐゴシック" pitchFamily="34" charset="-128"/>
              </a:rPr>
              <a:t>The </a:t>
            </a:r>
            <a:r>
              <a:rPr lang="nl-NL" altLang="en-US" sz="3600" dirty="0" err="1" smtClean="0">
                <a:ea typeface="ＭＳ Ｐゴシック" pitchFamily="34" charset="-128"/>
              </a:rPr>
              <a:t>university</a:t>
            </a:r>
            <a:r>
              <a:rPr lang="nl-NL" altLang="en-US" sz="3600" dirty="0" smtClean="0">
                <a:ea typeface="ＭＳ Ｐゴシック" pitchFamily="34" charset="-128"/>
              </a:rPr>
              <a:t> of </a:t>
            </a:r>
            <a:r>
              <a:rPr lang="nl-NL" altLang="en-US" sz="3600" dirty="0" err="1" smtClean="0">
                <a:ea typeface="ＭＳ Ｐゴシック" pitchFamily="34" charset="-128"/>
              </a:rPr>
              <a:t>tomorrow</a:t>
            </a:r>
            <a:endParaRPr lang="en-GB" altLang="en-US" sz="3600" dirty="0" smtClean="0">
              <a:ea typeface="ＭＳ Ｐゴシック" pitchFamily="34" charset="-12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nl-NL" dirty="0" smtClean="0"/>
              <a:t>Three </a:t>
            </a:r>
            <a:r>
              <a:rPr lang="nl-NL" dirty="0" err="1" smtClean="0"/>
              <a:t>complementary</a:t>
            </a:r>
            <a:r>
              <a:rPr lang="nl-NL" dirty="0" smtClean="0"/>
              <a:t> </a:t>
            </a:r>
            <a:r>
              <a:rPr lang="nl-NL" dirty="0" err="1" smtClean="0"/>
              <a:t>educational</a:t>
            </a:r>
            <a:r>
              <a:rPr lang="nl-NL" dirty="0" smtClean="0"/>
              <a:t> </a:t>
            </a:r>
            <a:r>
              <a:rPr lang="nl-NL" dirty="0" err="1" smtClean="0"/>
              <a:t>segments</a:t>
            </a:r>
            <a:r>
              <a:rPr lang="nl-NL" dirty="0" smtClean="0"/>
              <a:t> are </a:t>
            </a:r>
            <a:r>
              <a:rPr lang="nl-NL" dirty="0" err="1" smtClean="0"/>
              <a:t>emerging</a:t>
            </a:r>
            <a:r>
              <a:rPr lang="nl-NL" dirty="0" smtClean="0"/>
              <a:t>:</a:t>
            </a:r>
          </a:p>
          <a:p>
            <a:pPr>
              <a:defRPr/>
            </a:pPr>
            <a:r>
              <a:rPr lang="nl-NL" dirty="0" err="1" smtClean="0"/>
              <a:t>Blended</a:t>
            </a:r>
            <a:r>
              <a:rPr lang="nl-NL" dirty="0" smtClean="0"/>
              <a:t> and online mainstream </a:t>
            </a:r>
            <a:r>
              <a:rPr lang="nl-NL" dirty="0" err="1" smtClean="0"/>
              <a:t>education</a:t>
            </a:r>
            <a:endParaRPr lang="nl-NL" dirty="0" smtClean="0"/>
          </a:p>
          <a:p>
            <a:pPr>
              <a:defRPr/>
            </a:pPr>
            <a:r>
              <a:rPr lang="nl-NL" dirty="0" err="1" smtClean="0"/>
              <a:t>Blended</a:t>
            </a:r>
            <a:r>
              <a:rPr lang="nl-NL" dirty="0" smtClean="0"/>
              <a:t> and online </a:t>
            </a:r>
            <a:r>
              <a:rPr lang="nl-NL" dirty="0" err="1" smtClean="0"/>
              <a:t>continuous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endParaRPr lang="nl-NL" dirty="0" smtClean="0"/>
          </a:p>
          <a:p>
            <a:pPr>
              <a:defRPr/>
            </a:pPr>
            <a:r>
              <a:rPr lang="nl-NL" dirty="0" smtClean="0"/>
              <a:t>Non-</a:t>
            </a:r>
            <a:r>
              <a:rPr lang="nl-NL" dirty="0" err="1" smtClean="0"/>
              <a:t>degree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r>
              <a:rPr lang="nl-NL" dirty="0" smtClean="0"/>
              <a:t> and online open </a:t>
            </a:r>
            <a:r>
              <a:rPr lang="nl-NL" dirty="0" err="1" smtClean="0"/>
              <a:t>education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MOOCs</a:t>
            </a:r>
            <a:endParaRPr lang="nl-NL" dirty="0" smtClean="0"/>
          </a:p>
          <a:p>
            <a:pPr>
              <a:defRPr/>
            </a:pPr>
            <a:endParaRPr lang="nl-NL" dirty="0" smtClean="0"/>
          </a:p>
          <a:p>
            <a:pPr marL="0" indent="0">
              <a:buFontTx/>
              <a:buNone/>
              <a:defRPr/>
            </a:pPr>
            <a:r>
              <a:rPr lang="nl-NL" sz="2800" b="1" dirty="0" smtClean="0"/>
              <a:t>More open, more </a:t>
            </a:r>
            <a:r>
              <a:rPr lang="nl-NL" sz="2800" b="1" dirty="0" err="1" smtClean="0"/>
              <a:t>productive</a:t>
            </a:r>
            <a:r>
              <a:rPr lang="nl-NL" sz="2800" b="1" dirty="0" smtClean="0"/>
              <a:t>, more </a:t>
            </a:r>
            <a:r>
              <a:rPr lang="nl-NL" sz="2800" b="1" dirty="0" err="1" smtClean="0"/>
              <a:t>efficient</a:t>
            </a:r>
            <a:endParaRPr lang="en-GB" sz="2800" b="1" dirty="0"/>
          </a:p>
          <a:p>
            <a:pPr>
              <a:defRPr/>
            </a:pPr>
            <a:endParaRPr lang="en-GB" dirty="0"/>
          </a:p>
        </p:txBody>
      </p:sp>
      <p:pic>
        <p:nvPicPr>
          <p:cNvPr id="1027" name="Picture 3" descr="E:\Voor George\Pictures\buildin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2"/>
                </a:solidFill>
              </a:rPr>
              <a:t/>
            </a:r>
            <a:br>
              <a:rPr lang="nl-NL" dirty="0" smtClean="0">
                <a:solidFill>
                  <a:schemeClr val="accent2"/>
                </a:solidFill>
              </a:rPr>
            </a:br>
            <a:r>
              <a:rPr lang="nl-NL" dirty="0" err="1" smtClean="0">
                <a:solidFill>
                  <a:schemeClr val="accent2"/>
                </a:solidFill>
              </a:rPr>
              <a:t>Enablers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for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err="1" smtClean="0">
                <a:solidFill>
                  <a:schemeClr val="accent2"/>
                </a:solidFill>
              </a:rPr>
              <a:t>innovation</a:t>
            </a:r>
            <a:endParaRPr lang="nl-NL" dirty="0">
              <a:solidFill>
                <a:schemeClr val="accent2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9250822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32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15309" r="28855" b="27448"/>
          <a:stretch/>
        </p:blipFill>
        <p:spPr bwMode="auto">
          <a:xfrm>
            <a:off x="-2" y="24900"/>
            <a:ext cx="9144002" cy="667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143000"/>
          </a:xfrm>
        </p:spPr>
        <p:txBody>
          <a:bodyPr/>
          <a:lstStyle/>
          <a:p>
            <a:r>
              <a:rPr lang="nl-NL" dirty="0" err="1" smtClean="0"/>
              <a:t>Fields</a:t>
            </a:r>
            <a:r>
              <a:rPr lang="nl-NL" dirty="0" smtClean="0"/>
              <a:t> of expertise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Curriculum </a:t>
            </a:r>
            <a:r>
              <a:rPr lang="en-GB" sz="2800" b="1" dirty="0"/>
              <a:t>development and course </a:t>
            </a:r>
            <a:r>
              <a:rPr lang="en-GB" sz="2800" b="1" dirty="0" smtClean="0"/>
              <a:t>design</a:t>
            </a:r>
            <a:endParaRPr lang="en-GB" sz="2800" b="1" dirty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Knowledge </a:t>
            </a:r>
            <a:r>
              <a:rPr lang="en-GB" sz="2800" b="1" dirty="0"/>
              <a:t>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Student </a:t>
            </a:r>
            <a:r>
              <a:rPr lang="en-GB" sz="2800" b="1" dirty="0"/>
              <a:t>support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Assessment, examinations </a:t>
            </a:r>
            <a:r>
              <a:rPr lang="en-GB" sz="2800" b="1" dirty="0"/>
              <a:t>and certification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Institutional support; ICT</a:t>
            </a:r>
            <a:r>
              <a:rPr lang="en-GB" sz="2800" b="1" dirty="0"/>
              <a:t>, media and educational support </a:t>
            </a:r>
            <a:r>
              <a:rPr lang="en-GB" sz="2800" b="1" dirty="0" smtClean="0"/>
              <a:t>services</a:t>
            </a:r>
            <a:endParaRPr lang="en-GB" sz="2800" b="1" dirty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Institutional </a:t>
            </a:r>
            <a:r>
              <a:rPr lang="en-GB" sz="2800" b="1" dirty="0"/>
              <a:t>policy development for new modes of teaching and </a:t>
            </a:r>
            <a:r>
              <a:rPr lang="en-GB" sz="2800" b="1" dirty="0" smtClean="0"/>
              <a:t>learning</a:t>
            </a:r>
            <a:endParaRPr lang="en-GB" sz="2800" b="1" dirty="0"/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Transnational </a:t>
            </a:r>
            <a:r>
              <a:rPr lang="en-GB" sz="2800" b="1" dirty="0"/>
              <a:t>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Open </a:t>
            </a:r>
            <a:r>
              <a:rPr lang="en-GB" sz="2800" b="1" dirty="0"/>
              <a:t>&amp; flexible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smtClean="0"/>
              <a:t>OERs </a:t>
            </a:r>
            <a:r>
              <a:rPr lang="en-GB" sz="2800" b="1" dirty="0"/>
              <a:t>&amp; </a:t>
            </a:r>
            <a:r>
              <a:rPr lang="en-GB" sz="2800" b="1" dirty="0" smtClean="0"/>
              <a:t>MOOCs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 smtClean="0"/>
              <a:t>QA in online </a:t>
            </a:r>
            <a:r>
              <a:rPr lang="nl-NL" sz="2800" b="1" dirty="0" err="1" smtClean="0"/>
              <a:t>education</a:t>
            </a:r>
            <a:endParaRPr lang="nl-NL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800" b="1" dirty="0" err="1" smtClean="0"/>
              <a:t>Blended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education</a:t>
            </a:r>
            <a:endParaRPr lang="nl-NL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800" b="1" dirty="0" err="1" smtClean="0"/>
              <a:t>Continuous</a:t>
            </a:r>
            <a:r>
              <a:rPr lang="nl-NL" sz="2800" b="1" dirty="0" smtClean="0"/>
              <a:t> professional </a:t>
            </a:r>
            <a:r>
              <a:rPr lang="nl-NL" sz="2800" b="1" dirty="0" err="1" smtClean="0"/>
              <a:t>development</a:t>
            </a:r>
            <a:r>
              <a:rPr lang="nl-NL" sz="2800" b="1" dirty="0" smtClean="0"/>
              <a:t> (CPD)</a:t>
            </a:r>
            <a:endParaRPr lang="en-GB" sz="2800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" b="32556"/>
          <a:stretch/>
        </p:blipFill>
        <p:spPr bwMode="auto">
          <a:xfrm>
            <a:off x="-23681" y="0"/>
            <a:ext cx="3240360" cy="7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8256"/>
            <a:ext cx="13112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" y="401275"/>
            <a:ext cx="9100294" cy="62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/>
              <a:t>Universities </a:t>
            </a:r>
            <a:r>
              <a:rPr lang="en-US" sz="2700" b="1" dirty="0" smtClean="0"/>
              <a:t>within </a:t>
            </a:r>
            <a:r>
              <a:rPr lang="en-US" sz="2700" b="1" dirty="0"/>
              <a:t>EMPOWER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US" dirty="0"/>
              <a:t>Aarhus University</a:t>
            </a:r>
            <a:endParaRPr lang="en-GB" dirty="0"/>
          </a:p>
          <a:p>
            <a:r>
              <a:rPr lang="en-US" dirty="0" err="1"/>
              <a:t>Anadolu</a:t>
            </a:r>
            <a:r>
              <a:rPr lang="en-US" dirty="0"/>
              <a:t> University</a:t>
            </a:r>
            <a:endParaRPr lang="en-GB" dirty="0"/>
          </a:p>
          <a:p>
            <a:r>
              <a:rPr lang="en-US" dirty="0"/>
              <a:t>Dublin City University</a:t>
            </a:r>
            <a:endParaRPr lang="en-GB" dirty="0"/>
          </a:p>
          <a:p>
            <a:r>
              <a:rPr lang="en-US" dirty="0" err="1"/>
              <a:t>FernUniversität</a:t>
            </a:r>
            <a:r>
              <a:rPr lang="en-US" dirty="0"/>
              <a:t> in Hagen</a:t>
            </a:r>
            <a:endParaRPr lang="en-GB" dirty="0"/>
          </a:p>
          <a:p>
            <a:r>
              <a:rPr lang="nl-NL" dirty="0" err="1"/>
              <a:t>Fédération</a:t>
            </a:r>
            <a:r>
              <a:rPr lang="nl-NL" dirty="0"/>
              <a:t> Interuniversitaire de </a:t>
            </a:r>
            <a:r>
              <a:rPr lang="nl-NL" dirty="0" err="1"/>
              <a:t>l'Enseignement</a:t>
            </a:r>
            <a:r>
              <a:rPr lang="nl-NL" dirty="0"/>
              <a:t> à </a:t>
            </a:r>
            <a:r>
              <a:rPr lang="nl-NL" dirty="0" err="1"/>
              <a:t>Distance</a:t>
            </a:r>
            <a:endParaRPr lang="en-GB" dirty="0"/>
          </a:p>
          <a:p>
            <a:r>
              <a:rPr lang="nl-NL" dirty="0"/>
              <a:t>Hogeschool Gent</a:t>
            </a:r>
            <a:endParaRPr lang="en-GB" dirty="0"/>
          </a:p>
          <a:p>
            <a:r>
              <a:rPr lang="en-US" dirty="0"/>
              <a:t>Hellenic Open University</a:t>
            </a:r>
            <a:endParaRPr lang="en-GB" dirty="0"/>
          </a:p>
          <a:p>
            <a:r>
              <a:rPr lang="en-US" dirty="0"/>
              <a:t>Johannes </a:t>
            </a:r>
            <a:r>
              <a:rPr lang="en-US" dirty="0" err="1"/>
              <a:t>Kepler</a:t>
            </a:r>
            <a:r>
              <a:rPr lang="en-US" dirty="0"/>
              <a:t> University Linz</a:t>
            </a:r>
            <a:endParaRPr lang="en-GB" dirty="0"/>
          </a:p>
          <a:p>
            <a:r>
              <a:rPr lang="en-US" dirty="0"/>
              <a:t>KU Leuven</a:t>
            </a:r>
            <a:endParaRPr lang="en-GB" dirty="0"/>
          </a:p>
          <a:p>
            <a:r>
              <a:rPr lang="en-US" dirty="0"/>
              <a:t>Open University of Israel</a:t>
            </a:r>
            <a:endParaRPr lang="en-GB" dirty="0"/>
          </a:p>
          <a:p>
            <a:r>
              <a:rPr lang="en-US" dirty="0"/>
              <a:t>Open University of Cyprus</a:t>
            </a:r>
            <a:endParaRPr lang="en-GB" dirty="0"/>
          </a:p>
          <a:p>
            <a:r>
              <a:rPr lang="en-US" dirty="0"/>
              <a:t>Open University of the Netherlands</a:t>
            </a:r>
            <a:endParaRPr lang="en-GB" dirty="0"/>
          </a:p>
          <a:p>
            <a:r>
              <a:rPr lang="en-US" dirty="0"/>
              <a:t>The Open University </a:t>
            </a:r>
            <a:endParaRPr lang="en-GB" dirty="0"/>
          </a:p>
          <a:p>
            <a:r>
              <a:rPr lang="nl-NL" dirty="0" err="1"/>
              <a:t>Universidade</a:t>
            </a:r>
            <a:r>
              <a:rPr lang="nl-NL" dirty="0"/>
              <a:t> </a:t>
            </a:r>
            <a:r>
              <a:rPr lang="nl-NL" dirty="0" err="1"/>
              <a:t>Aberta</a:t>
            </a:r>
            <a:endParaRPr lang="en-GB" dirty="0"/>
          </a:p>
          <a:p>
            <a:r>
              <a:rPr lang="en-US" dirty="0"/>
              <a:t>Universidad </a:t>
            </a:r>
            <a:r>
              <a:rPr lang="en-US" dirty="0" err="1"/>
              <a:t>Nacional</a:t>
            </a:r>
            <a:r>
              <a:rPr lang="en-US" dirty="0"/>
              <a:t> de </a:t>
            </a:r>
            <a:r>
              <a:rPr lang="en-US" dirty="0" err="1"/>
              <a:t>Educación</a:t>
            </a:r>
            <a:r>
              <a:rPr lang="en-US" dirty="0"/>
              <a:t> a </a:t>
            </a:r>
            <a:r>
              <a:rPr lang="en-US" dirty="0" err="1"/>
              <a:t>Distancia</a:t>
            </a:r>
            <a:r>
              <a:rPr lang="en-US" dirty="0"/>
              <a:t> </a:t>
            </a:r>
            <a:endParaRPr lang="en-GB" dirty="0"/>
          </a:p>
          <a:p>
            <a:r>
              <a:rPr lang="nl-NL" dirty="0" err="1" smtClean="0"/>
              <a:t>UniDistance</a:t>
            </a:r>
            <a:r>
              <a:rPr lang="nl-NL" dirty="0" smtClean="0"/>
              <a:t>/</a:t>
            </a:r>
            <a:r>
              <a:rPr lang="nl-NL" dirty="0" err="1" smtClean="0"/>
              <a:t>Fern</a:t>
            </a:r>
            <a:r>
              <a:rPr lang="nl-NL" dirty="0" smtClean="0"/>
              <a:t> Schweiz</a:t>
            </a:r>
            <a:endParaRPr lang="en-GB" dirty="0"/>
          </a:p>
          <a:p>
            <a:r>
              <a:rPr lang="en-US" dirty="0" err="1"/>
              <a:t>Università</a:t>
            </a:r>
            <a:r>
              <a:rPr lang="en-US" dirty="0"/>
              <a:t> </a:t>
            </a:r>
            <a:r>
              <a:rPr lang="en-US" dirty="0" err="1"/>
              <a:t>Telematica</a:t>
            </a:r>
            <a:r>
              <a:rPr lang="en-US" dirty="0"/>
              <a:t> </a:t>
            </a:r>
            <a:r>
              <a:rPr lang="en-US" dirty="0" err="1"/>
              <a:t>Internazionale</a:t>
            </a:r>
            <a:r>
              <a:rPr lang="en-US" dirty="0"/>
              <a:t> UNINETTUNO</a:t>
            </a:r>
            <a:endParaRPr lang="en-GB" dirty="0"/>
          </a:p>
          <a:p>
            <a:r>
              <a:rPr lang="nl-NL" dirty="0"/>
              <a:t>University of Ljubljana</a:t>
            </a:r>
            <a:endParaRPr lang="en-GB" dirty="0"/>
          </a:p>
          <a:p>
            <a:r>
              <a:rPr lang="en-US" dirty="0" err="1"/>
              <a:t>Universitat</a:t>
            </a:r>
            <a:r>
              <a:rPr lang="en-US" dirty="0"/>
              <a:t> </a:t>
            </a:r>
            <a:r>
              <a:rPr lang="en-US" dirty="0" err="1"/>
              <a:t>Oberta</a:t>
            </a:r>
            <a:r>
              <a:rPr lang="en-US" dirty="0"/>
              <a:t> de </a:t>
            </a:r>
            <a:r>
              <a:rPr lang="en-US" dirty="0" err="1"/>
              <a:t>Catalunya</a:t>
            </a:r>
            <a:endParaRPr lang="en-GB" dirty="0"/>
          </a:p>
          <a:p>
            <a:endParaRPr lang="en-GB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001520" cy="466725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8669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087693BF8074B8B681B343E6584EA" ma:contentTypeVersion="3" ma:contentTypeDescription="Een nieuw document maken." ma:contentTypeScope="" ma:versionID="93f7b213cffee2f7a743cad03fdd5ad1">
  <xsd:schema xmlns:xsd="http://www.w3.org/2001/XMLSchema" xmlns:xs="http://www.w3.org/2001/XMLSchema" xmlns:p="http://schemas.microsoft.com/office/2006/metadata/properties" xmlns:ns2="7837f8de-1854-4099-b2fa-0de2ad105735" targetNamespace="http://schemas.microsoft.com/office/2006/metadata/properties" ma:root="true" ma:fieldsID="1a5b881db4db87a25d5f66d7cffbe834" ns2:_="">
    <xsd:import namespace="7837f8de-1854-4099-b2fa-0de2ad1057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7f8de-1854-4099-b2fa-0de2ad1057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0E9A9A-89EC-4092-B660-E748BB199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7f8de-1854-4099-b2fa-0de2ad105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5F3283-9A26-4AC5-876A-1B7CE3DFFF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175A89-24DB-4536-9E83-A1F272B78DFB}">
  <ds:schemaRefs>
    <ds:schemaRef ds:uri="http://purl.org/dc/terms/"/>
    <ds:schemaRef ds:uri="7837f8de-1854-4099-b2fa-0de2ad105735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610</Words>
  <Application>Microsoft Office PowerPoint</Application>
  <PresentationFormat>Diavoorstelling (4:3)</PresentationFormat>
  <Paragraphs>96</Paragraphs>
  <Slides>13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 Theme</vt:lpstr>
      <vt:lpstr>PowerPoint-presentatie</vt:lpstr>
      <vt:lpstr>Main challenges in Higher Education</vt:lpstr>
      <vt:lpstr>Development of a vision  </vt:lpstr>
      <vt:lpstr>The university of tomorrow</vt:lpstr>
      <vt:lpstr> Enablers for innovation</vt:lpstr>
      <vt:lpstr>PowerPoint-presentatie</vt:lpstr>
      <vt:lpstr>Fields of expertise</vt:lpstr>
      <vt:lpstr>PowerPoint-presentatie</vt:lpstr>
      <vt:lpstr> Universities within EMPOWER </vt:lpstr>
      <vt:lpstr>Exchange of experties</vt:lpstr>
      <vt:lpstr>PowerPoint-presentatie</vt:lpstr>
      <vt:lpstr>PowerPoint-presentatie</vt:lpstr>
      <vt:lpstr>Publication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haywood</dc:creator>
  <cp:lastModifiedBy>Mieke van der Leegte</cp:lastModifiedBy>
  <cp:revision>239</cp:revision>
  <cp:lastPrinted>2016-04-14T09:33:05Z</cp:lastPrinted>
  <dcterms:created xsi:type="dcterms:W3CDTF">2013-10-02T07:25:12Z</dcterms:created>
  <dcterms:modified xsi:type="dcterms:W3CDTF">2016-04-26T09:03:23Z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0x010100480087693BF8074B8B681B343E6584EA</vt:lpwstr>
  </property>
</Properties>
</file>